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722EFBDC-6AC1-4CD4-A5DE-DE8779D1200C}" type="datetimeFigureOut">
              <a:rPr lang="es-CO" smtClean="0"/>
              <a:t>7/03/2019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70DF3BB-4B73-4354-8722-C3E762B295AA}" type="slidenum">
              <a:rPr lang="es-CO" smtClean="0"/>
              <a:t>‹Nº›</a:t>
            </a:fld>
            <a:endParaRPr lang="es-CO"/>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3053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22EFBDC-6AC1-4CD4-A5DE-DE8779D1200C}" type="datetimeFigureOut">
              <a:rPr lang="es-CO" smtClean="0"/>
              <a:t>7/03/2019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70DF3BB-4B73-4354-8722-C3E762B295AA}" type="slidenum">
              <a:rPr lang="es-CO" smtClean="0"/>
              <a:t>‹Nº›</a:t>
            </a:fld>
            <a:endParaRPr lang="es-CO"/>
          </a:p>
        </p:txBody>
      </p:sp>
    </p:spTree>
    <p:extLst>
      <p:ext uri="{BB962C8B-B14F-4D97-AF65-F5344CB8AC3E}">
        <p14:creationId xmlns:p14="http://schemas.microsoft.com/office/powerpoint/2010/main" val="1548354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22EFBDC-6AC1-4CD4-A5DE-DE8779D1200C}" type="datetimeFigureOut">
              <a:rPr lang="es-CO" smtClean="0"/>
              <a:t>7/03/2019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70DF3BB-4B73-4354-8722-C3E762B295AA}" type="slidenum">
              <a:rPr lang="es-CO" smtClean="0"/>
              <a:t>‹Nº›</a:t>
            </a:fld>
            <a:endParaRPr lang="es-CO"/>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1367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22EFBDC-6AC1-4CD4-A5DE-DE8779D1200C}" type="datetimeFigureOut">
              <a:rPr lang="es-CO" smtClean="0"/>
              <a:t>7/03/2019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70DF3BB-4B73-4354-8722-C3E762B295AA}" type="slidenum">
              <a:rPr lang="es-CO" smtClean="0"/>
              <a:t>‹Nº›</a:t>
            </a:fld>
            <a:endParaRPr lang="es-CO"/>
          </a:p>
        </p:txBody>
      </p:sp>
    </p:spTree>
    <p:extLst>
      <p:ext uri="{BB962C8B-B14F-4D97-AF65-F5344CB8AC3E}">
        <p14:creationId xmlns:p14="http://schemas.microsoft.com/office/powerpoint/2010/main" val="4025320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22EFBDC-6AC1-4CD4-A5DE-DE8779D1200C}" type="datetimeFigureOut">
              <a:rPr lang="es-CO" smtClean="0"/>
              <a:t>7/03/2019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70DF3BB-4B73-4354-8722-C3E762B295AA}" type="slidenum">
              <a:rPr lang="es-CO" smtClean="0"/>
              <a:t>‹Nº›</a:t>
            </a:fld>
            <a:endParaRPr lang="es-CO"/>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98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22EFBDC-6AC1-4CD4-A5DE-DE8779D1200C}" type="datetimeFigureOut">
              <a:rPr lang="es-CO" smtClean="0"/>
              <a:t>7/03/2019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70DF3BB-4B73-4354-8722-C3E762B295AA}" type="slidenum">
              <a:rPr lang="es-CO" smtClean="0"/>
              <a:t>‹Nº›</a:t>
            </a:fld>
            <a:endParaRPr lang="es-CO"/>
          </a:p>
        </p:txBody>
      </p:sp>
    </p:spTree>
    <p:extLst>
      <p:ext uri="{BB962C8B-B14F-4D97-AF65-F5344CB8AC3E}">
        <p14:creationId xmlns:p14="http://schemas.microsoft.com/office/powerpoint/2010/main" val="3743723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22EFBDC-6AC1-4CD4-A5DE-DE8779D1200C}" type="datetimeFigureOut">
              <a:rPr lang="es-CO" smtClean="0"/>
              <a:t>7/03/2019</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D70DF3BB-4B73-4354-8722-C3E762B295AA}" type="slidenum">
              <a:rPr lang="es-CO" smtClean="0"/>
              <a:t>‹Nº›</a:t>
            </a:fld>
            <a:endParaRPr lang="es-CO"/>
          </a:p>
        </p:txBody>
      </p:sp>
    </p:spTree>
    <p:extLst>
      <p:ext uri="{BB962C8B-B14F-4D97-AF65-F5344CB8AC3E}">
        <p14:creationId xmlns:p14="http://schemas.microsoft.com/office/powerpoint/2010/main" val="352861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22EFBDC-6AC1-4CD4-A5DE-DE8779D1200C}" type="datetimeFigureOut">
              <a:rPr lang="es-CO" smtClean="0"/>
              <a:t>7/03/2019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D70DF3BB-4B73-4354-8722-C3E762B295AA}" type="slidenum">
              <a:rPr lang="es-CO" smtClean="0"/>
              <a:t>‹Nº›</a:t>
            </a:fld>
            <a:endParaRPr lang="es-CO"/>
          </a:p>
        </p:txBody>
      </p:sp>
    </p:spTree>
    <p:extLst>
      <p:ext uri="{BB962C8B-B14F-4D97-AF65-F5344CB8AC3E}">
        <p14:creationId xmlns:p14="http://schemas.microsoft.com/office/powerpoint/2010/main" val="3367976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2EFBDC-6AC1-4CD4-A5DE-DE8779D1200C}" type="datetimeFigureOut">
              <a:rPr lang="es-CO" smtClean="0"/>
              <a:t>7/03/2019</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D70DF3BB-4B73-4354-8722-C3E762B295AA}" type="slidenum">
              <a:rPr lang="es-CO" smtClean="0"/>
              <a:t>‹Nº›</a:t>
            </a:fld>
            <a:endParaRPr lang="es-CO"/>
          </a:p>
        </p:txBody>
      </p:sp>
    </p:spTree>
    <p:extLst>
      <p:ext uri="{BB962C8B-B14F-4D97-AF65-F5344CB8AC3E}">
        <p14:creationId xmlns:p14="http://schemas.microsoft.com/office/powerpoint/2010/main" val="2904388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22EFBDC-6AC1-4CD4-A5DE-DE8779D1200C}" type="datetimeFigureOut">
              <a:rPr lang="es-CO" smtClean="0"/>
              <a:t>7/03/2019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70DF3BB-4B73-4354-8722-C3E762B295AA}" type="slidenum">
              <a:rPr lang="es-CO" smtClean="0"/>
              <a:t>‹Nº›</a:t>
            </a:fld>
            <a:endParaRPr lang="es-CO"/>
          </a:p>
        </p:txBody>
      </p:sp>
    </p:spTree>
    <p:extLst>
      <p:ext uri="{BB962C8B-B14F-4D97-AF65-F5344CB8AC3E}">
        <p14:creationId xmlns:p14="http://schemas.microsoft.com/office/powerpoint/2010/main" val="3151581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22EFBDC-6AC1-4CD4-A5DE-DE8779D1200C}" type="datetimeFigureOut">
              <a:rPr lang="es-CO" smtClean="0"/>
              <a:t>7/03/2019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70DF3BB-4B73-4354-8722-C3E762B295AA}" type="slidenum">
              <a:rPr lang="es-CO" smtClean="0"/>
              <a:t>‹Nº›</a:t>
            </a:fld>
            <a:endParaRPr lang="es-CO"/>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9049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22EFBDC-6AC1-4CD4-A5DE-DE8779D1200C}" type="datetimeFigureOut">
              <a:rPr lang="es-CO" smtClean="0"/>
              <a:t>7/03/2019</a:t>
            </a:fld>
            <a:endParaRPr lang="es-CO"/>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CO"/>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70DF3BB-4B73-4354-8722-C3E762B295AA}" type="slidenum">
              <a:rPr lang="es-CO" smtClean="0"/>
              <a:t>‹Nº›</a:t>
            </a:fld>
            <a:endParaRPr lang="es-CO"/>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9951683"/>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CO" dirty="0" smtClean="0">
                <a:latin typeface="Arial" panose="020B0604020202020204" pitchFamily="34" charset="0"/>
                <a:cs typeface="Arial" panose="020B0604020202020204" pitchFamily="34" charset="0"/>
              </a:rPr>
              <a:t>HEALTHY LIFESTYLES</a:t>
            </a:r>
            <a:endParaRPr lang="es-CO"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p:txBody>
          <a:bodyPr>
            <a:normAutofit fontScale="92500" lnSpcReduction="20000"/>
          </a:bodyPr>
          <a:lstStyle/>
          <a:p>
            <a:r>
              <a:rPr lang="es-CO" dirty="0" smtClean="0">
                <a:latin typeface="Arial" panose="020B0604020202020204" pitchFamily="34" charset="0"/>
                <a:cs typeface="Arial" panose="020B0604020202020204" pitchFamily="34" charset="0"/>
              </a:rPr>
              <a:t>Yilber Andres Nomesque Avila</a:t>
            </a:r>
          </a:p>
          <a:p>
            <a:r>
              <a:rPr lang="es-CO" dirty="0" smtClean="0">
                <a:latin typeface="Arial" panose="020B0604020202020204" pitchFamily="34" charset="0"/>
                <a:cs typeface="Arial" panose="020B0604020202020204" pitchFamily="34" charset="0"/>
              </a:rPr>
              <a:t>Jorfan Andres Bedoya Rodriguez</a:t>
            </a:r>
          </a:p>
          <a:p>
            <a:r>
              <a:rPr lang="es-CO" dirty="0" smtClean="0">
                <a:latin typeface="Arial" panose="020B0604020202020204" pitchFamily="34" charset="0"/>
                <a:cs typeface="Arial" panose="020B0604020202020204" pitchFamily="34" charset="0"/>
              </a:rPr>
              <a:t>Santiago Pantano</a:t>
            </a:r>
          </a:p>
          <a:p>
            <a:r>
              <a:rPr lang="es-CO" dirty="0" smtClean="0">
                <a:latin typeface="Arial" panose="020B0604020202020204" pitchFamily="34" charset="0"/>
                <a:cs typeface="Arial" panose="020B0604020202020204" pitchFamily="34" charset="0"/>
              </a:rPr>
              <a:t>1001 J.M</a:t>
            </a:r>
          </a:p>
          <a:p>
            <a:r>
              <a:rPr lang="es-CO" dirty="0" smtClean="0">
                <a:latin typeface="Arial" panose="020B0604020202020204" pitchFamily="34" charset="0"/>
                <a:cs typeface="Arial" panose="020B0604020202020204" pitchFamily="34" charset="0"/>
              </a:rPr>
              <a:t>INGLES</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4643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154546"/>
            <a:ext cx="9720072" cy="1313646"/>
          </a:xfrm>
        </p:spPr>
        <p:txBody>
          <a:bodyPr>
            <a:normAutofit/>
          </a:bodyPr>
          <a:lstStyle/>
          <a:p>
            <a:pPr algn="ctr"/>
            <a:r>
              <a:rPr lang="es-CO" dirty="0"/>
              <a:t/>
            </a:r>
            <a:br>
              <a:rPr lang="es-CO" dirty="0"/>
            </a:br>
            <a:r>
              <a:rPr lang="es-CO" dirty="0"/>
              <a:t>eat healthy</a:t>
            </a:r>
          </a:p>
        </p:txBody>
      </p:sp>
      <p:sp>
        <p:nvSpPr>
          <p:cNvPr id="5" name="Marcador de contenido 4"/>
          <p:cNvSpPr>
            <a:spLocks noGrp="1"/>
          </p:cNvSpPr>
          <p:nvPr>
            <p:ph idx="1"/>
          </p:nvPr>
        </p:nvSpPr>
        <p:spPr>
          <a:xfrm>
            <a:off x="521852" y="1528360"/>
            <a:ext cx="7514565" cy="4622228"/>
          </a:xfrm>
        </p:spPr>
        <p:txBody>
          <a:bodyPr>
            <a:normAutofit/>
          </a:bodyPr>
          <a:lstStyle/>
          <a:p>
            <a:r>
              <a:rPr lang="en-US" sz="1200" dirty="0"/>
              <a:t/>
            </a:r>
            <a:br>
              <a:rPr lang="en-US" sz="1200" dirty="0"/>
            </a:br>
            <a:r>
              <a:rPr lang="en-US" sz="1200" dirty="0">
                <a:latin typeface="Arial" panose="020B0604020202020204" pitchFamily="34" charset="0"/>
                <a:cs typeface="Arial" panose="020B0604020202020204" pitchFamily="34" charset="0"/>
              </a:rPr>
              <a:t>→ As a general rule, you should choose foods that are low in saturated fat and cholesterol. You should also limit your intake of sugar and salt. You should eat more foods with fiber, such as fruits, vegetables and cereals</a:t>
            </a:r>
            <a:r>
              <a:rPr lang="en-US" sz="1200" dirty="0" smtClean="0">
                <a:latin typeface="Arial" panose="020B0604020202020204" pitchFamily="34" charset="0"/>
                <a:cs typeface="Arial" panose="020B0604020202020204" pitchFamily="34" charset="0"/>
              </a:rPr>
              <a:t>.</a:t>
            </a:r>
          </a:p>
          <a:p>
            <a:r>
              <a:rPr lang="en-US" sz="1200"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 Make variations in your usual diet and try to eat everything. Avoid monotony</a:t>
            </a:r>
            <a:r>
              <a:rPr lang="en-US" sz="1200" dirty="0" smtClean="0">
                <a:latin typeface="Arial" panose="020B0604020202020204" pitchFamily="34" charset="0"/>
                <a:cs typeface="Arial" panose="020B0604020202020204" pitchFamily="34" charset="0"/>
              </a:rPr>
              <a:t>.</a:t>
            </a:r>
          </a:p>
          <a:p>
            <a:r>
              <a:rPr lang="en-US" sz="1200"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 Make five meals a </a:t>
            </a:r>
            <a:r>
              <a:rPr lang="en-US" sz="1200" dirty="0" smtClean="0">
                <a:latin typeface="Arial" panose="020B0604020202020204" pitchFamily="34" charset="0"/>
                <a:cs typeface="Arial" panose="020B0604020202020204" pitchFamily="34" charset="0"/>
              </a:rPr>
              <a:t>day.</a:t>
            </a:r>
          </a:p>
          <a:p>
            <a:r>
              <a:rPr lang="en-US" sz="1200"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 Chop between meals: try to avoid high-calorie products such as sweets or chocolates and take a piece of fruit</a:t>
            </a:r>
            <a:r>
              <a:rPr lang="en-US" sz="1200" dirty="0" smtClean="0">
                <a:latin typeface="Arial" panose="020B0604020202020204" pitchFamily="34" charset="0"/>
                <a:cs typeface="Arial" panose="020B0604020202020204" pitchFamily="34" charset="0"/>
              </a:rPr>
              <a:t>.</a:t>
            </a:r>
          </a:p>
          <a:p>
            <a:r>
              <a:rPr lang="en-US" sz="1200"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 There are foods that, due to their composition, we must limit their consumption. It is not necessary that you eliminate them from your diet, it only controls the frequency with which you take them and the quantity of them</a:t>
            </a:r>
            <a:r>
              <a:rPr lang="en-US" sz="1200" dirty="0" smtClean="0">
                <a:latin typeface="Arial" panose="020B0604020202020204" pitchFamily="34" charset="0"/>
                <a:cs typeface="Arial" panose="020B0604020202020204" pitchFamily="34" charset="0"/>
              </a:rPr>
              <a:t>.</a:t>
            </a:r>
          </a:p>
          <a:p>
            <a:r>
              <a:rPr lang="en-US" sz="1200"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 Fruits and vegetables: 5 a day. Its consumption decreases the risk of coming to many </a:t>
            </a:r>
            <a:r>
              <a:rPr lang="en-US" sz="1200" dirty="0" smtClean="0">
                <a:latin typeface="Arial" panose="020B0604020202020204" pitchFamily="34" charset="0"/>
                <a:cs typeface="Arial" panose="020B0604020202020204" pitchFamily="34" charset="0"/>
              </a:rPr>
              <a:t>diseases</a:t>
            </a:r>
          </a:p>
          <a:p>
            <a:r>
              <a:rPr lang="en-US" sz="1200"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 Water is an essential nutrient. You must drink at least 1.5 liters of fluid per day. Do not wait until you are thirsty to drink</a:t>
            </a:r>
            <a:r>
              <a:rPr lang="en-US" sz="1200" dirty="0" smtClean="0">
                <a:latin typeface="Arial" panose="020B0604020202020204" pitchFamily="34" charset="0"/>
                <a:cs typeface="Arial" panose="020B0604020202020204" pitchFamily="34" charset="0"/>
              </a:rPr>
              <a:t>.</a:t>
            </a:r>
          </a:p>
          <a:p>
            <a:r>
              <a:rPr lang="en-US" sz="1200"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 Whenever you can, avoid prepared meals and fast food. Choose fresh foods</a:t>
            </a:r>
            <a:r>
              <a:rPr lang="en-US" sz="1200" dirty="0" smtClean="0">
                <a:latin typeface="Arial" panose="020B0604020202020204" pitchFamily="34" charset="0"/>
                <a:cs typeface="Arial" panose="020B0604020202020204" pitchFamily="34" charset="0"/>
              </a:rPr>
              <a:t>.</a:t>
            </a:r>
          </a:p>
          <a:p>
            <a:r>
              <a:rPr lang="en-US" sz="1200"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 Eating quickly can cause digestive problems. Enjoy your food: take your time, sit back and relax</a:t>
            </a:r>
            <a:r>
              <a:rPr lang="en-US" sz="1200" dirty="0" smtClean="0">
                <a:latin typeface="Arial" panose="020B0604020202020204" pitchFamily="34" charset="0"/>
                <a:cs typeface="Arial" panose="020B0604020202020204" pitchFamily="34" charset="0"/>
              </a:rPr>
              <a:t>.</a:t>
            </a:r>
          </a:p>
          <a:p>
            <a:r>
              <a:rPr lang="en-US" sz="1200"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 Check the labels of the food you buy. You can enjoy our list of healthy foods</a:t>
            </a:r>
            <a:endParaRPr lang="es-CO" sz="1200" dirty="0">
              <a:latin typeface="Arial" panose="020B0604020202020204" pitchFamily="34" charset="0"/>
              <a:cs typeface="Arial" panose="020B0604020202020204" pitchFamily="34" charset="0"/>
            </a:endParaRPr>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3994" y="1314879"/>
            <a:ext cx="2983605" cy="2297643"/>
          </a:xfrm>
          <a:prstGeom prst="rect">
            <a:avLst/>
          </a:prstGeom>
        </p:spPr>
      </p:pic>
      <p:pic>
        <p:nvPicPr>
          <p:cNvPr id="1026" name="Picture 2" descr="Resultado de imagen para comida san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6417" y="3839474"/>
            <a:ext cx="3683358" cy="2182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4287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698681" y="167205"/>
            <a:ext cx="10097035" cy="73866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CO" sz="4800" cap="none" dirty="0" smtClean="0">
                <a:solidFill>
                  <a:srgbClr val="212121"/>
                </a:solidFill>
                <a:latin typeface="Arial" panose="020B0604020202020204" pitchFamily="34" charset="0"/>
                <a:cs typeface="Arial" panose="020B0604020202020204" pitchFamily="34" charset="0"/>
              </a:rPr>
              <a:t>HEALTHY HABITS</a:t>
            </a:r>
            <a:endParaRPr kumimoji="0" lang="es-CO" sz="4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68553" y="1176323"/>
            <a:ext cx="8506238" cy="5250234"/>
          </a:xfrm>
        </p:spPr>
        <p:txBody>
          <a:bodyPr>
            <a:noAutofit/>
          </a:bodyPr>
          <a:lstStyle/>
          <a:p>
            <a:r>
              <a:rPr lang="en-US" sz="1200" dirty="0"/>
              <a:t/>
            </a:r>
            <a:br>
              <a:rPr lang="en-US" sz="1200" dirty="0"/>
            </a:br>
            <a:r>
              <a:rPr lang="en-US" sz="1200" b="1" dirty="0">
                <a:latin typeface="Arial" panose="020B0604020202020204" pitchFamily="34" charset="0"/>
                <a:cs typeface="Arial" panose="020B0604020202020204" pitchFamily="34" charset="0"/>
              </a:rPr>
              <a:t>1 - Feeding properly</a:t>
            </a:r>
            <a:r>
              <a:rPr lang="en-US" sz="1200" dirty="0">
                <a:latin typeface="Arial" panose="020B0604020202020204" pitchFamily="34" charset="0"/>
                <a:cs typeface="Arial" panose="020B0604020202020204" pitchFamily="34" charset="0"/>
              </a:rPr>
              <a:t>: Eating a balanced diet is key. Food of all kinds can be included, but excesses should be avoided. We must provide nutrients to the body to function properly</a:t>
            </a:r>
            <a:r>
              <a:rPr lang="en-US" sz="1200" dirty="0" smtClean="0">
                <a:latin typeface="Arial" panose="020B0604020202020204" pitchFamily="34" charset="0"/>
                <a:cs typeface="Arial" panose="020B0604020202020204" pitchFamily="34" charset="0"/>
              </a:rPr>
              <a:t>.</a:t>
            </a:r>
          </a:p>
          <a:p>
            <a:r>
              <a:rPr lang="en-US" sz="1200" b="1" dirty="0" smtClean="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2- Do physical activity</a:t>
            </a:r>
            <a:r>
              <a:rPr lang="en-US" sz="1200" dirty="0">
                <a:latin typeface="Arial" panose="020B0604020202020204" pitchFamily="34" charset="0"/>
                <a:cs typeface="Arial" panose="020B0604020202020204" pitchFamily="34" charset="0"/>
              </a:rPr>
              <a:t>: Performing exercise consistently produces multiple benefits, such as reducing the risk of cardiovascular diseases, burning calories, and strengthening muscles and bones. In addition, it reduces the "bad" cholesterol and increases the "good" cholesterol</a:t>
            </a:r>
            <a:r>
              <a:rPr lang="en-US" sz="1200" dirty="0" smtClean="0">
                <a:latin typeface="Arial" panose="020B0604020202020204" pitchFamily="34" charset="0"/>
                <a:cs typeface="Arial" panose="020B0604020202020204" pitchFamily="34" charset="0"/>
              </a:rPr>
              <a:t>.</a:t>
            </a:r>
          </a:p>
          <a:p>
            <a:r>
              <a:rPr lang="en-US" sz="1200" dirty="0" smtClean="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3- Be hydrated</a:t>
            </a:r>
            <a:r>
              <a:rPr lang="en-US" sz="1200" dirty="0">
                <a:latin typeface="Arial" panose="020B0604020202020204" pitchFamily="34" charset="0"/>
                <a:cs typeface="Arial" panose="020B0604020202020204" pitchFamily="34" charset="0"/>
              </a:rPr>
              <a:t>: It is essential to drink at least three liters of water per day. In this way, toxins are eliminated, metabolism and digestion are favored, and the appearance of the skin and hair is improved </a:t>
            </a:r>
            <a:endParaRPr lang="en-US" sz="1200" dirty="0" smtClean="0">
              <a:latin typeface="Arial" panose="020B0604020202020204" pitchFamily="34" charset="0"/>
              <a:cs typeface="Arial" panose="020B0604020202020204" pitchFamily="34" charset="0"/>
            </a:endParaRPr>
          </a:p>
          <a:p>
            <a:r>
              <a:rPr lang="en-US" sz="1200" b="1" dirty="0" smtClean="0">
                <a:latin typeface="Arial" panose="020B0604020202020204" pitchFamily="34" charset="0"/>
                <a:cs typeface="Arial" panose="020B0604020202020204" pitchFamily="34" charset="0"/>
              </a:rPr>
              <a:t>4- </a:t>
            </a:r>
            <a:r>
              <a:rPr lang="en-US" sz="1200" b="1" dirty="0">
                <a:latin typeface="Arial" panose="020B0604020202020204" pitchFamily="34" charset="0"/>
                <a:cs typeface="Arial" panose="020B0604020202020204" pitchFamily="34" charset="0"/>
              </a:rPr>
              <a:t>Sleep well</a:t>
            </a:r>
            <a:r>
              <a:rPr lang="en-US" sz="1200" dirty="0">
                <a:latin typeface="Arial" panose="020B0604020202020204" pitchFamily="34" charset="0"/>
                <a:cs typeface="Arial" panose="020B0604020202020204" pitchFamily="34" charset="0"/>
              </a:rPr>
              <a:t>: Sleeping is one of the most essential functions to feel good. Clinical doctor </a:t>
            </a:r>
            <a:r>
              <a:rPr lang="en-US" sz="1200" dirty="0" err="1">
                <a:latin typeface="Arial" panose="020B0604020202020204" pitchFamily="34" charset="0"/>
                <a:cs typeface="Arial" panose="020B0604020202020204" pitchFamily="34" charset="0"/>
              </a:rPr>
              <a:t>María</a:t>
            </a:r>
            <a:r>
              <a:rPr lang="en-US" sz="1200" dirty="0">
                <a:latin typeface="Arial" panose="020B0604020202020204" pitchFamily="34" charset="0"/>
                <a:cs typeface="Arial" panose="020B0604020202020204" pitchFamily="34" charset="0"/>
              </a:rPr>
              <a:t> Fernanda </a:t>
            </a:r>
            <a:r>
              <a:rPr lang="en-US" sz="1200" dirty="0" err="1">
                <a:latin typeface="Arial" panose="020B0604020202020204" pitchFamily="34" charset="0"/>
                <a:cs typeface="Arial" panose="020B0604020202020204" pitchFamily="34" charset="0"/>
              </a:rPr>
              <a:t>Testa</a:t>
            </a:r>
            <a:r>
              <a:rPr lang="en-US" sz="1200" dirty="0">
                <a:latin typeface="Arial" panose="020B0604020202020204" pitchFamily="34" charset="0"/>
                <a:cs typeface="Arial" panose="020B0604020202020204" pitchFamily="34" charset="0"/>
              </a:rPr>
              <a:t> (M.N 81.982) recommends "sleeping between six and eight hours a day to recover lost energy." </a:t>
            </a:r>
            <a:endParaRPr lang="en-US" sz="1200" dirty="0" smtClean="0">
              <a:latin typeface="Arial" panose="020B0604020202020204" pitchFamily="34" charset="0"/>
              <a:cs typeface="Arial" panose="020B0604020202020204" pitchFamily="34" charset="0"/>
            </a:endParaRPr>
          </a:p>
          <a:p>
            <a:r>
              <a:rPr lang="en-US" sz="1200" b="1" dirty="0" smtClean="0">
                <a:latin typeface="Arial" panose="020B0604020202020204" pitchFamily="34" charset="0"/>
                <a:cs typeface="Arial" panose="020B0604020202020204" pitchFamily="34" charset="0"/>
              </a:rPr>
              <a:t>5- </a:t>
            </a:r>
            <a:r>
              <a:rPr lang="en-US" sz="1200" b="1" dirty="0">
                <a:latin typeface="Arial" panose="020B0604020202020204" pitchFamily="34" charset="0"/>
                <a:cs typeface="Arial" panose="020B0604020202020204" pitchFamily="34" charset="0"/>
              </a:rPr>
              <a:t>Little alcohol, cigarette nothing</a:t>
            </a:r>
            <a:r>
              <a:rPr lang="en-US" sz="1200" dirty="0">
                <a:latin typeface="Arial" panose="020B0604020202020204" pitchFamily="34" charset="0"/>
                <a:cs typeface="Arial" panose="020B0604020202020204" pitchFamily="34" charset="0"/>
              </a:rPr>
              <a:t>: Ingesting excess alcohol and smoking are two harmful habits for the organism. Over time they can have harmful effects. Therefore, it is advisable to leave them aside</a:t>
            </a:r>
            <a:r>
              <a:rPr lang="en-US" sz="1200" dirty="0" smtClean="0">
                <a:latin typeface="Arial" panose="020B0604020202020204" pitchFamily="34" charset="0"/>
                <a:cs typeface="Arial" panose="020B0604020202020204" pitchFamily="34" charset="0"/>
              </a:rPr>
              <a:t>.</a:t>
            </a:r>
            <a:endParaRPr lang="en-US" sz="1200" dirty="0" smtClean="0">
              <a:latin typeface="Arial" panose="020B0604020202020204" pitchFamily="34" charset="0"/>
              <a:cs typeface="Arial" panose="020B0604020202020204" pitchFamily="34" charset="0"/>
            </a:endParaRPr>
          </a:p>
        </p:txBody>
      </p:sp>
      <p:pic>
        <p:nvPicPr>
          <p:cNvPr id="6" name="Imagen 5"/>
          <p:cNvPicPr>
            <a:picLocks noChangeAspect="1"/>
          </p:cNvPicPr>
          <p:nvPr/>
        </p:nvPicPr>
        <p:blipFill rotWithShape="1">
          <a:blip r:embed="rId2">
            <a:extLst>
              <a:ext uri="{28A0092B-C50C-407E-A947-70E740481C1C}">
                <a14:useLocalDpi xmlns:a14="http://schemas.microsoft.com/office/drawing/2010/main" val="0"/>
              </a:ext>
            </a:extLst>
          </a:blip>
          <a:srcRect l="100000" t="98192" r="-3287"/>
          <a:stretch/>
        </p:blipFill>
        <p:spPr>
          <a:xfrm>
            <a:off x="11757382" y="2929301"/>
            <a:ext cx="78303" cy="45719"/>
          </a:xfrm>
          <a:prstGeom prst="rect">
            <a:avLst/>
          </a:prstGeom>
        </p:spPr>
      </p:pic>
      <p:pic>
        <p:nvPicPr>
          <p:cNvPr id="2050" name="Picture 2" descr="Resultado de imagen para habitos saludabl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4791" y="4185634"/>
            <a:ext cx="2069772" cy="145530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Resultado de imagen para prohibido alcoho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0851" y="4140553"/>
            <a:ext cx="2356837" cy="235683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Resultado de imagen para dormir bie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48970" y="4195282"/>
            <a:ext cx="3098228" cy="1642061"/>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Resultado de imagen para estar hidratad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89762" y="4140553"/>
            <a:ext cx="2946610" cy="1818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527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9" y="263244"/>
            <a:ext cx="9720072" cy="1269342"/>
          </a:xfrm>
        </p:spPr>
        <p:txBody>
          <a:bodyPr/>
          <a:lstStyle/>
          <a:p>
            <a:pPr algn="ctr"/>
            <a:r>
              <a:rPr lang="es-CO" dirty="0" smtClean="0">
                <a:latin typeface="Arial" panose="020B0604020202020204" pitchFamily="34" charset="0"/>
                <a:cs typeface="Arial" panose="020B0604020202020204" pitchFamily="34" charset="0"/>
              </a:rPr>
              <a:t>Work out</a:t>
            </a:r>
            <a:endParaRPr lang="es-CO"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69784" y="1350735"/>
            <a:ext cx="9060029" cy="3825283"/>
          </a:xfrm>
        </p:spPr>
        <p:txBody>
          <a:bodyPr>
            <a:normAutofit fontScale="70000" lnSpcReduction="20000"/>
          </a:bodyPr>
          <a:lstStyle/>
          <a:p>
            <a:r>
              <a:rPr lang="en-US" dirty="0">
                <a:latin typeface="Arial" panose="020B0604020202020204" pitchFamily="34" charset="0"/>
                <a:cs typeface="Arial" panose="020B0604020202020204" pitchFamily="34" charset="0"/>
              </a:rPr>
              <a:t>The benefits of doing aerobic activities such as running, swimming, walking and cycling are several: greater resistance to disease, reduction of stress, self-confidence, weight loss, increased self-esteem and regularization of metabolism. However, it is important to do medical exams and take some precautions before starting any physical exercise.</a:t>
            </a:r>
          </a:p>
          <a:p>
            <a:r>
              <a:rPr lang="en-US" dirty="0">
                <a:latin typeface="Arial" panose="020B0604020202020204" pitchFamily="34" charset="0"/>
                <a:cs typeface="Arial" panose="020B0604020202020204" pitchFamily="34" charset="0"/>
              </a:rPr>
              <a:t>Recognize your limits. Start calmly and do not overdo it on the first day. It is necessary to respect the times to create resistance and accustom the body. To take better advantage of your activity, pay attention to two very important points: stretching and hydration. Before and after starting your exercises do a sequence of stretches to avoid muscle injuries. Take also the necessary care with your hydration, drinking plenty of water to replace the fluid eliminated by the sweat.</a:t>
            </a:r>
            <a:r>
              <a:rPr lang="en-US" b="1" dirty="0">
                <a:latin typeface="Arial" panose="020B0604020202020204" pitchFamily="34" charset="0"/>
                <a:cs typeface="Arial" panose="020B0604020202020204" pitchFamily="34" charset="0"/>
              </a:rPr>
              <a:t> (Learn about the importance of water)</a:t>
            </a:r>
          </a:p>
          <a:p>
            <a:r>
              <a:rPr lang="en-US" dirty="0">
                <a:latin typeface="Arial" panose="020B0604020202020204" pitchFamily="34" charset="0"/>
                <a:cs typeface="Arial" panose="020B0604020202020204" pitchFamily="34" charset="0"/>
              </a:rPr>
              <a:t>If you are already in menopause, be sure to visit your doctor to tell you how much calcium you should take to prevent possible bone disease. Regular exercises with light weights are among the most important prevention measures. As well as the muscles, the bones are strengthened when they are exercised. In this stage, walking is an excellent exercise for those who want to exercise. The upper body also needs attention. Dolls and vertebrae, as well as </a:t>
            </a:r>
            <a:r>
              <a:rPr lang="en-US" dirty="0" err="1">
                <a:latin typeface="Arial" panose="020B0604020202020204" pitchFamily="34" charset="0"/>
                <a:cs typeface="Arial" panose="020B0604020202020204" pitchFamily="34" charset="0"/>
              </a:rPr>
              <a:t>quadriles</a:t>
            </a:r>
            <a:r>
              <a:rPr lang="en-US" dirty="0">
                <a:latin typeface="Arial" panose="020B0604020202020204" pitchFamily="34" charset="0"/>
                <a:cs typeface="Arial" panose="020B0604020202020204" pitchFamily="34" charset="0"/>
              </a:rPr>
              <a:t>, have bones more prone to breakage due to osteoporosis. Use aerobic exercise equipment with light weights. Remember to consult with your specialist before starting an exercise program</a:t>
            </a:r>
            <a:r>
              <a:rPr lang="en-US" b="1" dirty="0">
                <a:latin typeface="Arial" panose="020B0604020202020204" pitchFamily="34" charset="0"/>
                <a:cs typeface="Arial" panose="020B0604020202020204" pitchFamily="34" charset="0"/>
              </a:rPr>
              <a:t>. The important thing is to always do an activity that you like</a:t>
            </a:r>
            <a:r>
              <a:rPr lang="en-US" b="1" dirty="0"/>
              <a:t>.</a:t>
            </a:r>
            <a:endParaRPr lang="es-CO" b="1" dirty="0"/>
          </a:p>
        </p:txBody>
      </p:sp>
      <p:pic>
        <p:nvPicPr>
          <p:cNvPr id="3074" name="Picture 2" descr="Resultado de imagen para rutina de ejercic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85130" y="4520483"/>
            <a:ext cx="2434108" cy="2208727"/>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sultado de imagen para rutina de ejercici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69206" y="4520483"/>
            <a:ext cx="2305319" cy="2305319"/>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Resultado de imagen para rutina de ejercici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29538" y="4777761"/>
            <a:ext cx="3050243" cy="1924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64223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124</TotalTime>
  <Words>305</Words>
  <Application>Microsoft Office PowerPoint</Application>
  <PresentationFormat>Panorámica</PresentationFormat>
  <Paragraphs>27</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Tw Cen MT</vt:lpstr>
      <vt:lpstr>Tw Cen MT Condensed</vt:lpstr>
      <vt:lpstr>Wingdings 3</vt:lpstr>
      <vt:lpstr>Integral</vt:lpstr>
      <vt:lpstr>HEALTHY LIFESTYLES</vt:lpstr>
      <vt:lpstr> eat healthy</vt:lpstr>
      <vt:lpstr>HEALTHY HABITS</vt:lpstr>
      <vt:lpstr>Work out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HEALTHY LIFESTYLES</dc:title>
  <dc:creator>EQUIPO2</dc:creator>
  <cp:lastModifiedBy>Katherine</cp:lastModifiedBy>
  <cp:revision>12</cp:revision>
  <dcterms:created xsi:type="dcterms:W3CDTF">2019-02-26T23:54:31Z</dcterms:created>
  <dcterms:modified xsi:type="dcterms:W3CDTF">2019-03-07T23:53:02Z</dcterms:modified>
</cp:coreProperties>
</file>